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omfortaa Light"/>
      <p:regular r:id="rId13"/>
      <p:bold r:id="rId14"/>
    </p:embeddedFont>
    <p:embeddedFont>
      <p:font typeface="Montserrat SemiBold"/>
      <p:regular r:id="rId15"/>
      <p:bold r:id="rId16"/>
      <p:italic r:id="rId17"/>
      <p:boldItalic r:id="rId18"/>
    </p:embeddedFont>
    <p:embeddedFont>
      <p:font typeface="Montserrat Black"/>
      <p:bold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Light"/>
      <p:regular r:id="rId25"/>
      <p:bold r:id="rId26"/>
      <p:italic r:id="rId27"/>
      <p:boldItalic r:id="rId28"/>
    </p:embeddedFont>
    <p:embeddedFont>
      <p:font typeface="Montserrat ExtraBold"/>
      <p:bold r:id="rId29"/>
      <p:boldItalic r:id="rId30"/>
    </p:embeddedFont>
    <p:embeddedFont>
      <p:font typeface="Comfortaa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58">
          <p15:clr>
            <a:srgbClr val="9AA0A6"/>
          </p15:clr>
        </p15:guide>
        <p15:guide id="4" orient="horz" pos="267">
          <p15:clr>
            <a:srgbClr val="9AA0A6"/>
          </p15:clr>
        </p15:guide>
        <p15:guide id="5" pos="295">
          <p15:clr>
            <a:srgbClr val="9AA0A6"/>
          </p15:clr>
        </p15:guide>
        <p15:guide id="6" pos="5472">
          <p15:clr>
            <a:srgbClr val="9AA0A6"/>
          </p15:clr>
        </p15:guide>
        <p15:guide id="7" orient="horz" pos="302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358" orient="horz"/>
        <p:guide pos="267" orient="horz"/>
        <p:guide pos="295"/>
        <p:guide pos="5472"/>
        <p:guide pos="302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Black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bold.fntdata"/><Relationship Id="rId25" Type="http://schemas.openxmlformats.org/officeDocument/2006/relationships/font" Target="fonts/MontserratLight-regular.fntdata"/><Relationship Id="rId28" Type="http://schemas.openxmlformats.org/officeDocument/2006/relationships/font" Target="fonts/MontserratLight-boldItalic.fntdata"/><Relationship Id="rId27" Type="http://schemas.openxmlformats.org/officeDocument/2006/relationships/font" Target="fonts/Montserrat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Extra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mfortaa-regular.fntdata"/><Relationship Id="rId30" Type="http://schemas.openxmlformats.org/officeDocument/2006/relationships/font" Target="fonts/MontserratExtraBol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Comfortaa-bold.fntdata"/><Relationship Id="rId13" Type="http://schemas.openxmlformats.org/officeDocument/2006/relationships/font" Target="fonts/ComfortaaLight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font" Target="fonts/ComfortaaLight-bold.fntdata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Black-bold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a65c03e43a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a65c03e43a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02a540f17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02a540f17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ee5b875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ee5b875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804befde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0804befde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01db4605c_3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01db4605c_3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9b9d441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9b9d441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01db4605c_4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01db4605c_4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137451" y="4624487"/>
            <a:ext cx="664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c6ihySYvKYM&amp;feature=emb_logo" TargetMode="External"/><Relationship Id="rId4" Type="http://schemas.openxmlformats.org/officeDocument/2006/relationships/hyperlink" Target="https://www.dropbox.com/work/Creative%20Pods/Pod%206/Earth%20Breeze/Exports/0_RoughDraft?preview=4_CM_WD_FruitComparison_NoSub.mp4" TargetMode="External"/><Relationship Id="rId9" Type="http://schemas.openxmlformats.org/officeDocument/2006/relationships/hyperlink" Target="https://www.dropbox.com/s/afhvf9j9w0tmyu2/DC_TopSeller_Testimonial_WIDE.mov?dl=0" TargetMode="External"/><Relationship Id="rId5" Type="http://schemas.openxmlformats.org/officeDocument/2006/relationships/hyperlink" Target="https://www.dropbox.com/s/efnne2o5uhaqjo7/1x1_PipSamplerUnboxing.MP4?dl=0" TargetMode="External"/><Relationship Id="rId6" Type="http://schemas.openxmlformats.org/officeDocument/2006/relationships/hyperlink" Target="https://www.youtube.com/watch?v=ULY48be1EbM&amp;feature=youtu.be" TargetMode="External"/><Relationship Id="rId7" Type="http://schemas.openxmlformats.org/officeDocument/2006/relationships/hyperlink" Target="https://www.dropbox.com/work/Travis%20Chambers/Frost%20NYC/Delivery/Remarketing/4x5?preview=RM3+4x5+Lifetime+guarantee.mp4" TargetMode="External"/><Relationship Id="rId8" Type="http://schemas.openxmlformats.org/officeDocument/2006/relationships/hyperlink" Target="https://www.dropbox.com/s/5c09as1qhrgfyo6/Fabletics_Full_16x9_nosubs.mp4?dl=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3602558" y="1430906"/>
            <a:ext cx="32400" cy="2313900"/>
          </a:xfrm>
          <a:prstGeom prst="roundRect">
            <a:avLst>
              <a:gd fmla="val 4289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 b="10145" l="16779" r="16209" t="11808"/>
          <a:stretch/>
        </p:blipFill>
        <p:spPr>
          <a:xfrm>
            <a:off x="1587975" y="1606006"/>
            <a:ext cx="1686049" cy="19637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/>
        </p:nvSpPr>
        <p:spPr>
          <a:xfrm>
            <a:off x="3772725" y="1398700"/>
            <a:ext cx="4139100" cy="23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7 </a:t>
            </a:r>
            <a:r>
              <a:rPr lang="en" sz="4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Foundational Ad Types</a:t>
            </a:r>
            <a:endParaRPr sz="40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/>
        </p:nvSpPr>
        <p:spPr>
          <a:xfrm>
            <a:off x="1230000" y="1590225"/>
            <a:ext cx="66840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How did we discover this?</a:t>
            </a:r>
            <a:endParaRPr sz="47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4259250" y="1399275"/>
            <a:ext cx="625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FBEE8"/>
                </a:solidFill>
                <a:highlight>
                  <a:srgbClr val="000000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01</a:t>
            </a:r>
            <a:endParaRPr sz="2400">
              <a:solidFill>
                <a:srgbClr val="2FBEE8"/>
              </a:solidFill>
              <a:highlight>
                <a:srgbClr val="000000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468900" y="423250"/>
            <a:ext cx="238625" cy="145800"/>
          </a:xfrm>
          <a:prstGeom prst="flowChartInputOutput">
            <a:avLst/>
          </a:prstGeom>
          <a:gradFill>
            <a:gsLst>
              <a:gs pos="0">
                <a:srgbClr val="2FBEE8"/>
              </a:gs>
              <a:gs pos="100000">
                <a:srgbClr val="3FD7B7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468900" y="990175"/>
            <a:ext cx="58197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We realized that we had $80M in spend to represent an incredibly data-rich set of insights.</a:t>
            </a:r>
            <a:endParaRPr sz="44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71" name="Google Shape;71;p16"/>
          <p:cNvGrpSpPr/>
          <p:nvPr/>
        </p:nvGrpSpPr>
        <p:grpSpPr>
          <a:xfrm flipH="1">
            <a:off x="3586586" y="1833950"/>
            <a:ext cx="5100214" cy="3452849"/>
            <a:chOff x="6279725" y="1874925"/>
            <a:chExt cx="4751457" cy="3268505"/>
          </a:xfrm>
        </p:grpSpPr>
        <p:sp>
          <p:nvSpPr>
            <p:cNvPr id="72" name="Google Shape;72;p16"/>
            <p:cNvSpPr/>
            <p:nvPr/>
          </p:nvSpPr>
          <p:spPr>
            <a:xfrm>
              <a:off x="6279725" y="1874925"/>
              <a:ext cx="2296200" cy="3268500"/>
            </a:xfrm>
            <a:prstGeom prst="snip1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7430882" y="1874930"/>
              <a:ext cx="3600300" cy="3268500"/>
            </a:xfrm>
            <a:prstGeom prst="rtTriangle">
              <a:avLst/>
            </a:prstGeom>
            <a:gradFill>
              <a:gsLst>
                <a:gs pos="0">
                  <a:srgbClr val="2FBEE8"/>
                </a:gs>
                <a:gs pos="100000">
                  <a:srgbClr val="3FD7B7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74" name="Google Shape;74;p16"/>
            <p:cNvSpPr txBox="1"/>
            <p:nvPr/>
          </p:nvSpPr>
          <p:spPr>
            <a:xfrm>
              <a:off x="6279725" y="1874925"/>
              <a:ext cx="1151400" cy="326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latin typeface="Montserrat Black"/>
                  <a:ea typeface="Montserrat Black"/>
                  <a:cs typeface="Montserrat Black"/>
                  <a:sym typeface="Montserrat Black"/>
                </a:rPr>
                <a:t>5K+</a:t>
              </a:r>
              <a:endParaRPr sz="1800"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mfortaa"/>
                  <a:ea typeface="Comfortaa"/>
                  <a:cs typeface="Comfortaa"/>
                  <a:sym typeface="Comfortaa"/>
                </a:rPr>
                <a:t>In ads / variations</a:t>
              </a:r>
              <a:endParaRPr b="1"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75" name="Google Shape;75;p16"/>
          <p:cNvGrpSpPr/>
          <p:nvPr/>
        </p:nvGrpSpPr>
        <p:grpSpPr>
          <a:xfrm flipH="1">
            <a:off x="1473364" y="2160525"/>
            <a:ext cx="5100214" cy="3452849"/>
            <a:chOff x="6279725" y="1874925"/>
            <a:chExt cx="4751457" cy="3268505"/>
          </a:xfrm>
        </p:grpSpPr>
        <p:sp>
          <p:nvSpPr>
            <p:cNvPr id="76" name="Google Shape;76;p16"/>
            <p:cNvSpPr/>
            <p:nvPr/>
          </p:nvSpPr>
          <p:spPr>
            <a:xfrm>
              <a:off x="6279725" y="1874925"/>
              <a:ext cx="2296200" cy="3268500"/>
            </a:xfrm>
            <a:prstGeom prst="snip1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7430882" y="1874930"/>
              <a:ext cx="3600300" cy="3268500"/>
            </a:xfrm>
            <a:prstGeom prst="rtTriangle">
              <a:avLst/>
            </a:prstGeom>
            <a:gradFill>
              <a:gsLst>
                <a:gs pos="0">
                  <a:srgbClr val="2FBEE8"/>
                </a:gs>
                <a:gs pos="100000">
                  <a:srgbClr val="3FD7B7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78" name="Google Shape;78;p16"/>
            <p:cNvSpPr txBox="1"/>
            <p:nvPr/>
          </p:nvSpPr>
          <p:spPr>
            <a:xfrm>
              <a:off x="6279725" y="1874925"/>
              <a:ext cx="1151400" cy="326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latin typeface="Montserrat Black"/>
                  <a:ea typeface="Montserrat Black"/>
                  <a:cs typeface="Montserrat Black"/>
                  <a:sym typeface="Montserrat Black"/>
                </a:rPr>
                <a:t>15+</a:t>
              </a:r>
              <a:endParaRPr sz="2700"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mfortaa"/>
                  <a:ea typeface="Comfortaa"/>
                  <a:cs typeface="Comfortaa"/>
                  <a:sym typeface="Comfortaa"/>
                </a:rPr>
                <a:t>Industries</a:t>
              </a:r>
              <a:endParaRPr b="1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79" name="Google Shape;79;p16"/>
          <p:cNvGrpSpPr/>
          <p:nvPr/>
        </p:nvGrpSpPr>
        <p:grpSpPr>
          <a:xfrm flipH="1">
            <a:off x="-639857" y="2518500"/>
            <a:ext cx="5100214" cy="3452849"/>
            <a:chOff x="6279725" y="1874925"/>
            <a:chExt cx="4751457" cy="3268505"/>
          </a:xfrm>
        </p:grpSpPr>
        <p:sp>
          <p:nvSpPr>
            <p:cNvPr id="80" name="Google Shape;80;p16"/>
            <p:cNvSpPr/>
            <p:nvPr/>
          </p:nvSpPr>
          <p:spPr>
            <a:xfrm>
              <a:off x="6279725" y="1874925"/>
              <a:ext cx="2296200" cy="3268500"/>
            </a:xfrm>
            <a:prstGeom prst="snip1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7430882" y="1874930"/>
              <a:ext cx="3600300" cy="3268500"/>
            </a:xfrm>
            <a:prstGeom prst="rtTriangle">
              <a:avLst/>
            </a:prstGeom>
            <a:gradFill>
              <a:gsLst>
                <a:gs pos="0">
                  <a:srgbClr val="2FBEE8"/>
                </a:gs>
                <a:gs pos="100000">
                  <a:srgbClr val="3FD7B7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82" name="Google Shape;82;p16"/>
            <p:cNvSpPr txBox="1"/>
            <p:nvPr/>
          </p:nvSpPr>
          <p:spPr>
            <a:xfrm>
              <a:off x="6279725" y="1874925"/>
              <a:ext cx="1151400" cy="326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latin typeface="Montserrat Black"/>
                  <a:ea typeface="Montserrat Black"/>
                  <a:cs typeface="Montserrat Black"/>
                  <a:sym typeface="Montserrat Black"/>
                </a:rPr>
                <a:t>$80M</a:t>
              </a:r>
              <a:endParaRPr sz="2400"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mfortaa"/>
                  <a:ea typeface="Comfortaa"/>
                  <a:cs typeface="Comfortaa"/>
                  <a:sym typeface="Comfortaa"/>
                </a:rPr>
                <a:t>In ad spend</a:t>
              </a:r>
              <a:endParaRPr b="1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83" name="Google Shape;83;p16"/>
          <p:cNvGrpSpPr/>
          <p:nvPr/>
        </p:nvGrpSpPr>
        <p:grpSpPr>
          <a:xfrm flipH="1">
            <a:off x="-2753117" y="2813675"/>
            <a:ext cx="5100252" cy="4123800"/>
            <a:chOff x="7745598" y="1281050"/>
            <a:chExt cx="5100252" cy="4123800"/>
          </a:xfrm>
        </p:grpSpPr>
        <p:sp>
          <p:nvSpPr>
            <p:cNvPr id="84" name="Google Shape;84;p16"/>
            <p:cNvSpPr/>
            <p:nvPr/>
          </p:nvSpPr>
          <p:spPr>
            <a:xfrm>
              <a:off x="7745598" y="1281050"/>
              <a:ext cx="1236000" cy="4097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6"/>
            <p:cNvSpPr txBox="1"/>
            <p:nvPr/>
          </p:nvSpPr>
          <p:spPr>
            <a:xfrm>
              <a:off x="7745600" y="1281050"/>
              <a:ext cx="1236000" cy="41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latin typeface="Montserrat Black"/>
                  <a:ea typeface="Montserrat Black"/>
                  <a:cs typeface="Montserrat Black"/>
                  <a:sym typeface="Montserrat Black"/>
                </a:rPr>
                <a:t>6+</a:t>
              </a:r>
              <a:endParaRPr sz="3200">
                <a:latin typeface="Montserrat Black"/>
                <a:ea typeface="Montserrat Black"/>
                <a:cs typeface="Montserrat Black"/>
                <a:sym typeface="Montserrat Black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mfortaa"/>
                  <a:ea typeface="Comfortaa"/>
                  <a:cs typeface="Comfortaa"/>
                  <a:sym typeface="Comfortaa"/>
                </a:rPr>
                <a:t>Years</a:t>
              </a:r>
              <a:endParaRPr b="1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981250" y="1281050"/>
              <a:ext cx="3864600" cy="4123800"/>
            </a:xfrm>
            <a:prstGeom prst="rtTriangle">
              <a:avLst/>
            </a:prstGeom>
            <a:gradFill>
              <a:gsLst>
                <a:gs pos="0">
                  <a:srgbClr val="2FBEE8"/>
                </a:gs>
                <a:gs pos="100000">
                  <a:srgbClr val="3FD7B7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sp>
        <p:nvSpPr>
          <p:cNvPr id="87" name="Google Shape;87;p16"/>
          <p:cNvSpPr txBox="1"/>
          <p:nvPr>
            <p:ph type="title"/>
          </p:nvPr>
        </p:nvSpPr>
        <p:spPr>
          <a:xfrm>
            <a:off x="707525" y="378550"/>
            <a:ext cx="3864600" cy="30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How did we discover this?</a:t>
            </a:r>
            <a:endParaRPr i="1" sz="1000">
              <a:solidFill>
                <a:srgbClr val="FFFFFF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1230000" y="1590225"/>
            <a:ext cx="66840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What are the 7 foundational ads?</a:t>
            </a:r>
            <a:endParaRPr sz="47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259250" y="1399275"/>
            <a:ext cx="625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FBEE8"/>
                </a:solidFill>
                <a:highlight>
                  <a:srgbClr val="000000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02</a:t>
            </a:r>
            <a:endParaRPr sz="2400">
              <a:solidFill>
                <a:srgbClr val="2FBEE8"/>
              </a:solidFill>
              <a:highlight>
                <a:srgbClr val="000000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0" y="462500"/>
            <a:ext cx="91440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We’ve broken down 100 different ad types into </a:t>
            </a:r>
            <a:r>
              <a:rPr b="1" lang="en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7 foundational categories of ads</a:t>
            </a:r>
            <a:endParaRPr sz="1200">
              <a:solidFill>
                <a:srgbClr val="FFFFFF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that have proven to be the highest performing.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86850" y="63550"/>
            <a:ext cx="837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FBEE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THE 7 FOUNDATIONAL AD CATEGORIES</a:t>
            </a:r>
            <a:endParaRPr sz="2600">
              <a:solidFill>
                <a:srgbClr val="2FBEE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100" name="Google Shape;100;p18"/>
          <p:cNvGrpSpPr/>
          <p:nvPr/>
        </p:nvGrpSpPr>
        <p:grpSpPr>
          <a:xfrm>
            <a:off x="2230375" y="1642636"/>
            <a:ext cx="4621000" cy="2689975"/>
            <a:chOff x="2230375" y="867325"/>
            <a:chExt cx="4621000" cy="2689975"/>
          </a:xfrm>
        </p:grpSpPr>
        <p:cxnSp>
          <p:nvCxnSpPr>
            <p:cNvPr id="101" name="Google Shape;101;p18"/>
            <p:cNvCxnSpPr/>
            <p:nvPr/>
          </p:nvCxnSpPr>
          <p:spPr>
            <a:xfrm>
              <a:off x="2292625" y="2504600"/>
              <a:ext cx="2279400" cy="1284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18"/>
            <p:cNvCxnSpPr/>
            <p:nvPr/>
          </p:nvCxnSpPr>
          <p:spPr>
            <a:xfrm rot="10800000">
              <a:off x="4572050" y="2566100"/>
              <a:ext cx="1727700" cy="991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8"/>
            <p:cNvCxnSpPr/>
            <p:nvPr/>
          </p:nvCxnSpPr>
          <p:spPr>
            <a:xfrm flipH="1">
              <a:off x="4572000" y="1207675"/>
              <a:ext cx="2118000" cy="1378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18"/>
            <p:cNvCxnSpPr/>
            <p:nvPr/>
          </p:nvCxnSpPr>
          <p:spPr>
            <a:xfrm flipH="1">
              <a:off x="4571975" y="2504600"/>
              <a:ext cx="2279400" cy="1284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18"/>
            <p:cNvCxnSpPr/>
            <p:nvPr/>
          </p:nvCxnSpPr>
          <p:spPr>
            <a:xfrm flipH="1" rot="10800000">
              <a:off x="2875525" y="2566100"/>
              <a:ext cx="1727700" cy="991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18"/>
            <p:cNvCxnSpPr/>
            <p:nvPr/>
          </p:nvCxnSpPr>
          <p:spPr>
            <a:xfrm>
              <a:off x="2230375" y="1481800"/>
              <a:ext cx="2341800" cy="1089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18"/>
            <p:cNvCxnSpPr/>
            <p:nvPr/>
          </p:nvCxnSpPr>
          <p:spPr>
            <a:xfrm>
              <a:off x="4572000" y="867325"/>
              <a:ext cx="0" cy="17118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08" name="Google Shape;108;p18"/>
          <p:cNvSpPr txBox="1"/>
          <p:nvPr/>
        </p:nvSpPr>
        <p:spPr>
          <a:xfrm>
            <a:off x="1774225" y="4268836"/>
            <a:ext cx="5184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FBEE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2300">
              <a:solidFill>
                <a:srgbClr val="2FBEE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9750" y="2104375"/>
            <a:ext cx="2564501" cy="1880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18"/>
          <p:cNvGrpSpPr/>
          <p:nvPr/>
        </p:nvGrpSpPr>
        <p:grpSpPr>
          <a:xfrm>
            <a:off x="2238902" y="4369386"/>
            <a:ext cx="2212200" cy="483475"/>
            <a:chOff x="1359633" y="1689071"/>
            <a:chExt cx="2949600" cy="644634"/>
          </a:xfrm>
        </p:grpSpPr>
        <p:sp>
          <p:nvSpPr>
            <p:cNvPr id="111" name="Google Shape;111;p18"/>
            <p:cNvSpPr/>
            <p:nvPr/>
          </p:nvSpPr>
          <p:spPr>
            <a:xfrm>
              <a:off x="1359635" y="1922105"/>
              <a:ext cx="24744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Highly engaging video featuring a person explaining the product and highlighting its features. </a:t>
              </a:r>
              <a:endParaRPr sz="11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1359633" y="1689071"/>
              <a:ext cx="2949600" cy="33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Spokesperson</a:t>
              </a:r>
              <a:endParaRPr sz="1100"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sp>
        <p:nvSpPr>
          <p:cNvPr id="113" name="Google Shape;113;p18"/>
          <p:cNvSpPr txBox="1"/>
          <p:nvPr/>
        </p:nvSpPr>
        <p:spPr>
          <a:xfrm>
            <a:off x="625375" y="3053361"/>
            <a:ext cx="5949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1EBB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2300">
              <a:solidFill>
                <a:srgbClr val="1EBBF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14" name="Google Shape;114;p18"/>
          <p:cNvGrpSpPr/>
          <p:nvPr/>
        </p:nvGrpSpPr>
        <p:grpSpPr>
          <a:xfrm>
            <a:off x="1086961" y="3145655"/>
            <a:ext cx="1553364" cy="358827"/>
            <a:chOff x="1359642" y="1612878"/>
            <a:chExt cx="4104000" cy="478436"/>
          </a:xfrm>
        </p:grpSpPr>
        <p:sp>
          <p:nvSpPr>
            <p:cNvPr id="115" name="Google Shape;115;p18"/>
            <p:cNvSpPr/>
            <p:nvPr/>
          </p:nvSpPr>
          <p:spPr>
            <a:xfrm>
              <a:off x="1359642" y="1845914"/>
              <a:ext cx="41040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Highlights the product features and demonstrates the value points to consumer</a:t>
              </a:r>
              <a:endParaRPr sz="1100"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1359643" y="1612878"/>
              <a:ext cx="3809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Product Hero</a:t>
              </a:r>
              <a:endParaRPr sz="1100"/>
            </a:p>
          </p:txBody>
        </p:sp>
      </p:grpSp>
      <p:grpSp>
        <p:nvGrpSpPr>
          <p:cNvPr id="117" name="Google Shape;117;p18"/>
          <p:cNvGrpSpPr/>
          <p:nvPr/>
        </p:nvGrpSpPr>
        <p:grpSpPr>
          <a:xfrm>
            <a:off x="1458343" y="1486836"/>
            <a:ext cx="1833453" cy="358839"/>
            <a:chOff x="1359642" y="1612863"/>
            <a:chExt cx="4595121" cy="478451"/>
          </a:xfrm>
        </p:grpSpPr>
        <p:sp>
          <p:nvSpPr>
            <p:cNvPr id="118" name="Google Shape;118;p18"/>
            <p:cNvSpPr/>
            <p:nvPr/>
          </p:nvSpPr>
          <p:spPr>
            <a:xfrm>
              <a:off x="1359642" y="1845914"/>
              <a:ext cx="41040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Opinions of brand or product by consumers, influencers, news sites, blogs, etc… Leveraged to create trust between consumer and brand.</a:t>
              </a:r>
              <a:endParaRPr sz="1100"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1359663" y="1612863"/>
              <a:ext cx="4595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Social Proof</a:t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0" name="Google Shape;120;p18"/>
          <p:cNvSpPr txBox="1"/>
          <p:nvPr/>
        </p:nvSpPr>
        <p:spPr>
          <a:xfrm>
            <a:off x="971000" y="1385986"/>
            <a:ext cx="5949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FBEE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2300">
              <a:solidFill>
                <a:srgbClr val="2FBEE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441539" y="1000161"/>
            <a:ext cx="5949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FBEE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sz="2300">
              <a:solidFill>
                <a:srgbClr val="2FBEE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22" name="Google Shape;122;p18"/>
          <p:cNvGrpSpPr/>
          <p:nvPr/>
        </p:nvGrpSpPr>
        <p:grpSpPr>
          <a:xfrm>
            <a:off x="6593425" y="1498886"/>
            <a:ext cx="2404946" cy="459689"/>
            <a:chOff x="6593425" y="797525"/>
            <a:chExt cx="2404946" cy="459689"/>
          </a:xfrm>
        </p:grpSpPr>
        <p:grpSp>
          <p:nvGrpSpPr>
            <p:cNvPr id="123" name="Google Shape;123;p18"/>
            <p:cNvGrpSpPr/>
            <p:nvPr/>
          </p:nvGrpSpPr>
          <p:grpSpPr>
            <a:xfrm>
              <a:off x="7080768" y="898375"/>
              <a:ext cx="1917603" cy="358839"/>
              <a:chOff x="1359642" y="1612863"/>
              <a:chExt cx="4806022" cy="478451"/>
            </a:xfrm>
          </p:grpSpPr>
          <p:sp>
            <p:nvSpPr>
              <p:cNvPr id="124" name="Google Shape;124;p18"/>
              <p:cNvSpPr/>
              <p:nvPr/>
            </p:nvSpPr>
            <p:spPr>
              <a:xfrm>
                <a:off x="1359642" y="1845914"/>
                <a:ext cx="4104000" cy="24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Demonstrable</a:t>
                </a:r>
                <a:r>
                  <a:rPr lang="en" sz="7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study or testing of product proving superior performance or increased quality of life.</a:t>
                </a:r>
                <a:endParaRPr sz="1100"/>
              </a:p>
            </p:txBody>
          </p:sp>
          <p:sp>
            <p:nvSpPr>
              <p:cNvPr id="125" name="Google Shape;125;p18"/>
              <p:cNvSpPr/>
              <p:nvPr/>
            </p:nvSpPr>
            <p:spPr>
              <a:xfrm>
                <a:off x="1359664" y="1612863"/>
                <a:ext cx="48060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lt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Case Study / Evidence</a:t>
                </a:r>
                <a:endParaRPr sz="1100"/>
              </a:p>
            </p:txBody>
          </p:sp>
        </p:grpSp>
        <p:sp>
          <p:nvSpPr>
            <p:cNvPr id="126" name="Google Shape;126;p18"/>
            <p:cNvSpPr txBox="1"/>
            <p:nvPr/>
          </p:nvSpPr>
          <p:spPr>
            <a:xfrm>
              <a:off x="6593425" y="797525"/>
              <a:ext cx="594900" cy="4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2FBEE8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05</a:t>
              </a:r>
              <a:endParaRPr sz="2300">
                <a:solidFill>
                  <a:srgbClr val="2FBEE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grpSp>
        <p:nvGrpSpPr>
          <p:cNvPr id="127" name="Google Shape;127;p18"/>
          <p:cNvGrpSpPr/>
          <p:nvPr/>
        </p:nvGrpSpPr>
        <p:grpSpPr>
          <a:xfrm>
            <a:off x="6811050" y="2988461"/>
            <a:ext cx="2124839" cy="459689"/>
            <a:chOff x="6593425" y="797525"/>
            <a:chExt cx="2124839" cy="459689"/>
          </a:xfrm>
        </p:grpSpPr>
        <p:grpSp>
          <p:nvGrpSpPr>
            <p:cNvPr id="128" name="Google Shape;128;p18"/>
            <p:cNvGrpSpPr/>
            <p:nvPr/>
          </p:nvGrpSpPr>
          <p:grpSpPr>
            <a:xfrm>
              <a:off x="7080768" y="898386"/>
              <a:ext cx="1637496" cy="358827"/>
              <a:chOff x="1359642" y="1612878"/>
              <a:chExt cx="4104000" cy="478436"/>
            </a:xfrm>
          </p:grpSpPr>
          <p:sp>
            <p:nvSpPr>
              <p:cNvPr id="129" name="Google Shape;129;p18"/>
              <p:cNvSpPr/>
              <p:nvPr/>
            </p:nvSpPr>
            <p:spPr>
              <a:xfrm>
                <a:off x="1359642" y="1845914"/>
                <a:ext cx="4104000" cy="24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Aspirational content that</a:t>
                </a:r>
                <a:r>
                  <a:rPr lang="en" sz="7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shows the product being used in everyday life. </a:t>
                </a:r>
                <a:endParaRPr sz="1100"/>
              </a:p>
            </p:txBody>
          </p:sp>
          <p:sp>
            <p:nvSpPr>
              <p:cNvPr id="130" name="Google Shape;130;p18"/>
              <p:cNvSpPr/>
              <p:nvPr/>
            </p:nvSpPr>
            <p:spPr>
              <a:xfrm>
                <a:off x="1359643" y="1612878"/>
                <a:ext cx="3809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lt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Lifestyle</a:t>
                </a:r>
                <a:endParaRPr sz="1100"/>
              </a:p>
            </p:txBody>
          </p:sp>
        </p:grpSp>
        <p:sp>
          <p:nvSpPr>
            <p:cNvPr id="131" name="Google Shape;131;p18"/>
            <p:cNvSpPr txBox="1"/>
            <p:nvPr/>
          </p:nvSpPr>
          <p:spPr>
            <a:xfrm>
              <a:off x="6593425" y="797525"/>
              <a:ext cx="594900" cy="4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2FBEE8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06</a:t>
              </a:r>
              <a:endParaRPr sz="2300">
                <a:solidFill>
                  <a:srgbClr val="2FBEE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132" name="Google Shape;132;p18"/>
          <p:cNvSpPr txBox="1"/>
          <p:nvPr/>
        </p:nvSpPr>
        <p:spPr>
          <a:xfrm>
            <a:off x="5949425" y="4264436"/>
            <a:ext cx="5949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FBEE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07</a:t>
            </a:r>
            <a:endParaRPr sz="2300">
              <a:solidFill>
                <a:srgbClr val="2FBEE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33" name="Google Shape;133;p18"/>
          <p:cNvGrpSpPr/>
          <p:nvPr/>
        </p:nvGrpSpPr>
        <p:grpSpPr>
          <a:xfrm>
            <a:off x="6447124" y="4361915"/>
            <a:ext cx="1637496" cy="358827"/>
            <a:chOff x="1262205" y="1612878"/>
            <a:chExt cx="4104000" cy="478436"/>
          </a:xfrm>
        </p:grpSpPr>
        <p:sp>
          <p:nvSpPr>
            <p:cNvPr id="134" name="Google Shape;134;p18"/>
            <p:cNvSpPr/>
            <p:nvPr/>
          </p:nvSpPr>
          <p:spPr>
            <a:xfrm>
              <a:off x="1262205" y="1845914"/>
              <a:ext cx="41040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</a:t>
              </a: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esolve customer concerns, </a:t>
              </a: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dynamically</a:t>
              </a: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display, or offer promos and finalize the sale.</a:t>
              </a:r>
              <a:endParaRPr sz="1100"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1262206" y="1612878"/>
              <a:ext cx="3809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1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Closer Ads</a:t>
              </a:r>
              <a:endParaRPr sz="1100"/>
            </a:p>
          </p:txBody>
        </p:sp>
      </p:grpSp>
      <p:grpSp>
        <p:nvGrpSpPr>
          <p:cNvPr id="136" name="Google Shape;136;p18"/>
          <p:cNvGrpSpPr/>
          <p:nvPr/>
        </p:nvGrpSpPr>
        <p:grpSpPr>
          <a:xfrm>
            <a:off x="3977374" y="1117856"/>
            <a:ext cx="1637496" cy="358827"/>
            <a:chOff x="1116048" y="1627911"/>
            <a:chExt cx="4104000" cy="478436"/>
          </a:xfrm>
        </p:grpSpPr>
        <p:sp>
          <p:nvSpPr>
            <p:cNvPr id="137" name="Google Shape;137;p18"/>
            <p:cNvSpPr/>
            <p:nvPr/>
          </p:nvSpPr>
          <p:spPr>
            <a:xfrm>
              <a:off x="1116048" y="1860947"/>
              <a:ext cx="41040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Real users showcasing and reviewing the product or service experience</a:t>
              </a:r>
              <a:endParaRPr sz="1100"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1116049" y="1627911"/>
              <a:ext cx="3809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UGC</a:t>
              </a:r>
              <a:endParaRPr sz="11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741225" y="1380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AutoNum type="arabicPeriod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Lifestyle - </a:t>
            </a:r>
            <a:r>
              <a:rPr b="1"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Skytech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Product Demo - </a:t>
            </a:r>
            <a:r>
              <a:rPr b="1"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EarthBreeze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AutoNum type="arabicPeriod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Unboxing - </a:t>
            </a:r>
            <a:r>
              <a:rPr b="1"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Pip Lancets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AutoNum type="arabicPeriod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Case Study (Evidence) - </a:t>
            </a:r>
            <a:r>
              <a:rPr b="1"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Slingshot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AutoNum type="arabicPeriod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Closer - </a:t>
            </a:r>
            <a:r>
              <a:rPr b="1"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FrostNYC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AutoNum type="arabicPeriod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Spokesperson - </a:t>
            </a:r>
            <a:r>
              <a:rPr b="1"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Fabletics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AutoNum type="arabicPeriod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Social Proof - </a:t>
            </a:r>
            <a:r>
              <a:rPr b="1"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Direct Colors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311700" y="149825"/>
            <a:ext cx="5577600" cy="8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The 7 Foundational Ads</a:t>
            </a:r>
            <a:endParaRPr sz="23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FBEE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Examples</a:t>
            </a:r>
            <a:endParaRPr sz="2300">
              <a:solidFill>
                <a:srgbClr val="2FBEE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ctrTitle"/>
          </p:nvPr>
        </p:nvSpPr>
        <p:spPr>
          <a:xfrm>
            <a:off x="1859875" y="1874250"/>
            <a:ext cx="5424300" cy="122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LET’S BLOW UP THE INTERNET TOGETHER.</a:t>
            </a:r>
            <a:endParaRPr sz="35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 b="20736" l="16779" r="16209" t="11805"/>
          <a:stretch/>
        </p:blipFill>
        <p:spPr>
          <a:xfrm>
            <a:off x="4355000" y="4295051"/>
            <a:ext cx="434075" cy="43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